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276" r:id="rId4"/>
    <p:sldId id="305" r:id="rId5"/>
    <p:sldId id="30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 showGuides="1">
      <p:cViewPr>
        <p:scale>
          <a:sx n="100" d="100"/>
          <a:sy n="100" d="100"/>
        </p:scale>
        <p:origin x="144" y="68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98E1-BC28-5240-BDAD-297EB699A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B5FF8-01D4-C74C-8050-337344747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B144E-4444-D84F-BB52-64572DF6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86C08-26E5-6B41-9A6C-A3116597A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C54C9-C587-DA4A-A1F3-9E9FE2EA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7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8AB0-F392-754C-8232-FB880C7D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AB708-B3D3-9247-A093-6A6734338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B87C5-7EB7-744C-899C-63D2F8F1F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5A6A5-B436-6B4E-89E2-BFE6A67A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1F257-50CE-B04D-9AB9-28E9E53A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2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590C1-EF9F-9540-8716-21B3510C3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3EF24-5C29-FA45-81F9-AFB266503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44118-357C-784C-831A-2132E5FF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2F90-E475-8F4C-AB92-B1A251BC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EC013-FA30-E740-AE38-400ED02F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58D5-BBF0-414B-8711-F85067AE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AFAA-A14F-A84A-95F2-FBFBCA63E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7E836-1D9E-9646-9194-1D2E7C01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5829-7BEC-0046-85C2-A428E0C4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09AFD-F877-8141-9DD0-421280B9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4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6B19-DC6C-EC4E-BE7F-0B883573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83E1-8BE3-3248-A846-8F3F4CF3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DD57-2E2B-0748-A6B0-9164C7F1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37F2F-3333-4846-A7C2-E13F662F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A900-1695-A14F-99A7-F2C33470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6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844F-B07A-4844-A38C-2F8EC19E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778D-94E7-EC43-886C-2920353C4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DCDCE-C2F5-6246-B3B8-6D3E596BF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B7165-2AE3-B64A-BC1A-18BB310C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38DD6-C766-D242-A72B-A18D188E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64BA-79B0-1E45-A907-9ABF98CE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2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F2DC-75A5-8E4E-B9C9-A5DD4AF6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AE326-6F6B-D94D-ADE4-700B6A564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5D811-02BA-D348-9EE4-6F0872B81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4FF06-BDDC-104C-8ECB-39BF632C6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86CA0-4B54-0A45-B644-890869185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CF2E7D-6B9A-DE4D-91C2-02D2FAE4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8272D-B573-314D-BE8E-DE22EE0C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666CC-B828-BA40-8B3A-23C2EF50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0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643B-A190-8941-ADC3-6F6ECCE6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99D9B-1F21-D845-A43B-E46EDBE3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644BE-62AB-3C4C-A71F-F3CFBA5E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AA258-3AAA-6348-A27C-E05D7A48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D4CDE1-4D8C-6140-8A4E-69B1AC4D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EE77B-2E4B-844F-A11F-A96E2789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884AE-AD3F-C04C-B686-2067BB20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2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2227-8CD1-394D-8A6A-3BB8DF762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75B7-CF7F-8345-A448-A94E0C87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FCA17-3891-0B44-BE33-8C50F04DF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C9F0A-038C-0A4F-A2AD-58B99E3A6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04867-8897-C14B-B130-60E7BCFD8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74825-D813-A047-8097-7C3FDE30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0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64A3-A20B-5C46-B09D-3BF552AA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6297D-BD21-AF47-80D9-E82FCCFF7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CA733-DE99-DD41-9C09-1F9BF5D1E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127A-EDB7-3449-BC2E-7023AC5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72559-7D4F-2743-B97B-A2338FD2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F8CA-78C5-D844-93A8-F0CF3EF1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9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B9C366-02CB-5148-B1B0-FEF1C445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D00A9-77EF-764F-85CB-42881ACEC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49BE2-116B-D84A-B2A3-E7FF662CD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86C1A-A945-6845-9DB5-81E0893FFC8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857C3-FBCE-9343-B223-82A2C2A4A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CFF8C-0041-9C43-8CF9-AFBB25FE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421A7-19C1-BB45-BF55-8F643F3ED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3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em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D438-23D3-1642-8D69-ACEBD4503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36" y="3801269"/>
            <a:ext cx="5679199" cy="2387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We use fruit fly (Drosophila) wing shape to study phenotypic evolution (using Genetics, Development and artificial selection)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71FE5-D292-E741-8689-ACA92A65A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t="5024" r="14853" b="46090"/>
          <a:stretch/>
        </p:blipFill>
        <p:spPr>
          <a:xfrm>
            <a:off x="216136" y="40481"/>
            <a:ext cx="5255976" cy="185882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67AC5-4729-5543-BD6B-772450CD8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6" b="16467"/>
          <a:stretch/>
        </p:blipFill>
        <p:spPr>
          <a:xfrm>
            <a:off x="414349" y="2021439"/>
            <a:ext cx="2600314" cy="1407561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E6E6844A-9657-F04B-B78F-996EDB26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3" y="2126854"/>
            <a:ext cx="2757885" cy="120173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00C68A86-3204-B645-A0DD-8B030A1127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23" t="33841" r="8285" b="24949"/>
          <a:stretch/>
        </p:blipFill>
        <p:spPr>
          <a:xfrm>
            <a:off x="5800655" y="26194"/>
            <a:ext cx="4138114" cy="20622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84F62-7B28-F043-933F-1907320A2630}"/>
              </a:ext>
            </a:extLst>
          </p:cNvPr>
          <p:cNvCxnSpPr>
            <a:cxnSpLocks/>
          </p:cNvCxnSpPr>
          <p:nvPr/>
        </p:nvCxnSpPr>
        <p:spPr>
          <a:xfrm>
            <a:off x="9863170" y="869878"/>
            <a:ext cx="333312" cy="1"/>
          </a:xfrm>
          <a:prstGeom prst="line">
            <a:avLst/>
          </a:prstGeom>
          <a:ln w="50800">
            <a:solidFill>
              <a:srgbClr val="66CD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4CAC54-E3CB-5140-92B9-1C735DC7DBA7}"/>
              </a:ext>
            </a:extLst>
          </p:cNvPr>
          <p:cNvCxnSpPr>
            <a:cxnSpLocks/>
          </p:cNvCxnSpPr>
          <p:nvPr/>
        </p:nvCxnSpPr>
        <p:spPr>
          <a:xfrm>
            <a:off x="9863170" y="599409"/>
            <a:ext cx="333312" cy="1"/>
          </a:xfrm>
          <a:prstGeom prst="line">
            <a:avLst/>
          </a:prstGeom>
          <a:ln w="50800">
            <a:solidFill>
              <a:srgbClr val="ED82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D4105B-72AC-854B-8C7C-CC1C88ADE8B2}"/>
              </a:ext>
            </a:extLst>
          </p:cNvPr>
          <p:cNvSpPr txBox="1"/>
          <p:nvPr/>
        </p:nvSpPr>
        <p:spPr>
          <a:xfrm>
            <a:off x="10383536" y="885098"/>
            <a:ext cx="1554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Zambia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A6F76-9BFA-CF43-8148-A2BA275CB5E0}"/>
              </a:ext>
            </a:extLst>
          </p:cNvPr>
          <p:cNvSpPr txBox="1"/>
          <p:nvPr/>
        </p:nvSpPr>
        <p:spPr>
          <a:xfrm>
            <a:off x="10397222" y="490782"/>
            <a:ext cx="190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Ethiopia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C69536-3405-4149-BA7A-C7FFDB585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826" y="2381891"/>
            <a:ext cx="1266496" cy="154717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BA246-1E27-CA48-B1D9-53FE2C0254E3}"/>
              </a:ext>
            </a:extLst>
          </p:cNvPr>
          <p:cNvCxnSpPr>
            <a:cxnSpLocks/>
          </p:cNvCxnSpPr>
          <p:nvPr/>
        </p:nvCxnSpPr>
        <p:spPr>
          <a:xfrm flipH="1">
            <a:off x="7576904" y="3155480"/>
            <a:ext cx="49073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33D4F3-C1C5-4242-B0F3-E90DB66FEDD8}"/>
              </a:ext>
            </a:extLst>
          </p:cNvPr>
          <p:cNvCxnSpPr>
            <a:cxnSpLocks/>
          </p:cNvCxnSpPr>
          <p:nvPr/>
        </p:nvCxnSpPr>
        <p:spPr>
          <a:xfrm flipH="1" flipV="1">
            <a:off x="7406217" y="3575863"/>
            <a:ext cx="432280" cy="29952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D775DD0-8E26-8648-952A-D009275A03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4" r="4293" b="15810"/>
          <a:stretch/>
        </p:blipFill>
        <p:spPr>
          <a:xfrm>
            <a:off x="6596465" y="4164734"/>
            <a:ext cx="4862110" cy="24416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BA0B58-5235-6A42-9E08-67367DACE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813" y="2423918"/>
            <a:ext cx="3802690" cy="144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9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Studying genetic effects in nature and in the lab</a:t>
            </a:r>
          </a:p>
        </p:txBody>
      </p:sp>
      <p:pic>
        <p:nvPicPr>
          <p:cNvPr id="4" name="Fig 7 DictSnp GLMnet parr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3316"/>
          <a:stretch/>
        </p:blipFill>
        <p:spPr>
          <a:xfrm>
            <a:off x="371799" y="2214563"/>
            <a:ext cx="4364287" cy="3316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A21ED4-1D1A-484C-8443-4439847E4CD9}"/>
              </a:ext>
            </a:extLst>
          </p:cNvPr>
          <p:cNvSpPr txBox="1"/>
          <p:nvPr/>
        </p:nvSpPr>
        <p:spPr>
          <a:xfrm>
            <a:off x="228600" y="6472238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Pitchers et al. 2019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149E316-9F58-254D-9F83-90B80E673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832" r="50924" b="7707"/>
          <a:stretch/>
        </p:blipFill>
        <p:spPr>
          <a:xfrm>
            <a:off x="8634413" y="1196286"/>
            <a:ext cx="2362200" cy="159024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E617BCC-268C-FC45-B2E5-2CA7BE5F6B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13" b="68539"/>
          <a:stretch/>
        </p:blipFill>
        <p:spPr>
          <a:xfrm>
            <a:off x="8634413" y="2897068"/>
            <a:ext cx="2415663" cy="1590245"/>
          </a:xfrm>
          <a:prstGeom prst="rect">
            <a:avLst/>
          </a:prstGeom>
        </p:spPr>
      </p:pic>
      <p:pic>
        <p:nvPicPr>
          <p:cNvPr id="7" name="Picture 6" descr="ds_response.pdf">
            <a:extLst>
              <a:ext uri="{FF2B5EF4-FFF2-40B4-BE49-F238E27FC236}">
                <a16:creationId xmlns:a16="http://schemas.microsoft.com/office/drawing/2014/main" id="{D7977CBD-5408-4443-A68B-05EE5310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472" t="17037" r="48056" b="13148"/>
          <a:stretch>
            <a:fillRect/>
          </a:stretch>
        </p:blipFill>
        <p:spPr>
          <a:xfrm>
            <a:off x="5712367" y="1246932"/>
            <a:ext cx="2753794" cy="3316896"/>
          </a:xfrm>
          <a:prstGeom prst="rect">
            <a:avLst/>
          </a:prstGeom>
        </p:spPr>
      </p:pic>
      <p:pic>
        <p:nvPicPr>
          <p:cNvPr id="9" name="Picture 8" descr="A picture containing sitting, standing, tree, water&#10;&#10;Description automatically generated">
            <a:extLst>
              <a:ext uri="{FF2B5EF4-FFF2-40B4-BE49-F238E27FC236}">
                <a16:creationId xmlns:a16="http://schemas.microsoft.com/office/drawing/2014/main" id="{4A7441DC-4551-3B41-BCE3-DBEEA5D6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126" y="4563828"/>
            <a:ext cx="5061649" cy="22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14" y="240115"/>
            <a:ext cx="11698303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ea typeface="+mj-ea"/>
                <a:cs typeface="+mj-cs"/>
              </a:rPr>
              <a:t>Methods to study epistasis (genetic interactions) for high dimensional phenotypes</a:t>
            </a:r>
          </a:p>
        </p:txBody>
      </p:sp>
      <p:cxnSp>
        <p:nvCxnSpPr>
          <p:cNvPr id="55299" name="Straight Connector 4"/>
          <p:cNvCxnSpPr>
            <a:cxnSpLocks noChangeShapeType="1"/>
          </p:cNvCxnSpPr>
          <p:nvPr/>
        </p:nvCxnSpPr>
        <p:spPr bwMode="auto">
          <a:xfrm rot="5400000">
            <a:off x="-896161" y="4944275"/>
            <a:ext cx="3200400" cy="1587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5300" name="Straight Connector 6"/>
          <p:cNvCxnSpPr>
            <a:cxnSpLocks noChangeShapeType="1"/>
          </p:cNvCxnSpPr>
          <p:nvPr/>
        </p:nvCxnSpPr>
        <p:spPr bwMode="auto">
          <a:xfrm flipH="1">
            <a:off x="688957" y="6453192"/>
            <a:ext cx="4573587" cy="77369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5301" name="Straight Arrow Connector 13"/>
          <p:cNvCxnSpPr>
            <a:cxnSpLocks noChangeShapeType="1"/>
          </p:cNvCxnSpPr>
          <p:nvPr/>
        </p:nvCxnSpPr>
        <p:spPr bwMode="auto">
          <a:xfrm flipV="1">
            <a:off x="704832" y="4424368"/>
            <a:ext cx="2819400" cy="20574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/>
          <p:nvPr/>
        </p:nvCxnSpPr>
        <p:spPr bwMode="auto">
          <a:xfrm rot="5400000" flipH="1" flipV="1">
            <a:off x="-323868" y="4233868"/>
            <a:ext cx="3276600" cy="1219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736719" y="2875970"/>
            <a:ext cx="4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36198" y="4255468"/>
            <a:ext cx="4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G2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5400000" flipH="1" flipV="1">
            <a:off x="385225" y="3904188"/>
            <a:ext cx="2895602" cy="22595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769238" y="3052479"/>
            <a:ext cx="21265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Hypothetical additive (G1 + G2)</a:t>
            </a:r>
          </a:p>
        </p:txBody>
      </p:sp>
      <p:cxnSp>
        <p:nvCxnSpPr>
          <p:cNvPr id="12" name="Straight Arrow Connector 13"/>
          <p:cNvCxnSpPr>
            <a:cxnSpLocks noChangeShapeType="1"/>
          </p:cNvCxnSpPr>
          <p:nvPr/>
        </p:nvCxnSpPr>
        <p:spPr bwMode="auto">
          <a:xfrm flipV="1">
            <a:off x="703245" y="3827030"/>
            <a:ext cx="2715008" cy="2654738"/>
          </a:xfrm>
          <a:prstGeom prst="straightConnector1">
            <a:avLst/>
          </a:prstGeom>
          <a:noFill/>
          <a:ln w="38100">
            <a:solidFill>
              <a:srgbClr val="660066"/>
            </a:solidFill>
            <a:round/>
            <a:headEnd/>
            <a:tailEnd type="arrow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3418254" y="3651123"/>
            <a:ext cx="185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</a:rPr>
              <a:t>G1:G2 (observed)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E59F84-F749-D84F-BF63-F748F10C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89" y="2334822"/>
            <a:ext cx="4224315" cy="4224315"/>
          </a:xfrm>
          <a:prstGeom prst="rect">
            <a:avLst/>
          </a:prstGeom>
        </p:spPr>
      </p:pic>
      <p:pic>
        <p:nvPicPr>
          <p:cNvPr id="14" name="Picture 4" descr="CVA_ptc_bs">
            <a:extLst>
              <a:ext uri="{FF2B5EF4-FFF2-40B4-BE49-F238E27FC236}">
                <a16:creationId xmlns:a16="http://schemas.microsoft.com/office/drawing/2014/main" id="{6FAB9737-9DD9-FD4F-B61B-F646CC1DB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4493" b="7586"/>
          <a:stretch/>
        </p:blipFill>
        <p:spPr bwMode="auto">
          <a:xfrm>
            <a:off x="5077572" y="1098498"/>
            <a:ext cx="2814128" cy="214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34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73D4-4CA8-A241-99A8-8D579AA6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Evolution, Genetics and Development of sexual shape dimorphism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A0F89-5789-404D-ABB2-C45DA718F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b="5416"/>
          <a:stretch/>
        </p:blipFill>
        <p:spPr>
          <a:xfrm>
            <a:off x="4064000" y="2546585"/>
            <a:ext cx="3577234" cy="359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11D94-85FC-9346-B726-2181BA98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b="4675"/>
          <a:stretch/>
        </p:blipFill>
        <p:spPr>
          <a:xfrm>
            <a:off x="8140701" y="2479490"/>
            <a:ext cx="3761900" cy="3806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760EFF-5D21-AB4E-9247-516564066541}"/>
              </a:ext>
            </a:extLst>
          </p:cNvPr>
          <p:cNvSpPr txBox="1"/>
          <p:nvPr/>
        </p:nvSpPr>
        <p:spPr>
          <a:xfrm>
            <a:off x="9404370" y="2077289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Among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B938D-4080-FB4F-A105-5BA2F648E616}"/>
              </a:ext>
            </a:extLst>
          </p:cNvPr>
          <p:cNvSpPr txBox="1"/>
          <p:nvPr/>
        </p:nvSpPr>
        <p:spPr>
          <a:xfrm>
            <a:off x="4408624" y="2010160"/>
            <a:ext cx="329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Intra-specific (genetic and nutritional effects)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2FEB16-50B9-3C4B-9280-927A38BD71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31631" b="4961"/>
          <a:stretch/>
        </p:blipFill>
        <p:spPr>
          <a:xfrm>
            <a:off x="951437" y="2560064"/>
            <a:ext cx="2274363" cy="34475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AE2B19-69F6-DA4D-80B5-39B093A5CAE7}"/>
              </a:ext>
            </a:extLst>
          </p:cNvPr>
          <p:cNvSpPr txBox="1"/>
          <p:nvPr/>
        </p:nvSpPr>
        <p:spPr>
          <a:xfrm>
            <a:off x="3794221" y="6351587"/>
            <a:ext cx="610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Sexual Size Dimorphism (SSD index)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34B91C-5D9B-D545-9EA3-0895AE788D4A}"/>
              </a:ext>
            </a:extLst>
          </p:cNvPr>
          <p:cNvSpPr txBox="1"/>
          <p:nvPr/>
        </p:nvSpPr>
        <p:spPr>
          <a:xfrm rot="16200000">
            <a:off x="-1787614" y="3642764"/>
            <a:ext cx="46067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Sexual Shape Dimorphism </a:t>
            </a:r>
          </a:p>
          <a:p>
            <a:pPr algn="ctr"/>
            <a:r>
              <a:rPr lang="en-US" sz="3200" dirty="0"/>
              <a:t>(total)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CD7F9-A5BB-3D48-8842-F719489A48C1}"/>
              </a:ext>
            </a:extLst>
          </p:cNvPr>
          <p:cNvSpPr txBox="1"/>
          <p:nvPr/>
        </p:nvSpPr>
        <p:spPr>
          <a:xfrm>
            <a:off x="951437" y="2030297"/>
            <a:ext cx="261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Mutational perturbations </a:t>
            </a:r>
          </a:p>
          <a:p>
            <a:pPr algn="ctr"/>
            <a:r>
              <a:rPr lang="en-US" dirty="0"/>
              <a:t>(growth regulators)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485B2B-238F-7245-BD09-58F83EFD1771}"/>
              </a:ext>
            </a:extLst>
          </p:cNvPr>
          <p:cNvSpPr/>
          <p:nvPr/>
        </p:nvSpPr>
        <p:spPr>
          <a:xfrm>
            <a:off x="2234480" y="4864757"/>
            <a:ext cx="591735" cy="451262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569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B0F9-6561-8244-8365-945017B9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obsess over (for GMM)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D2DF1-7D74-F341-BA3D-92CB5317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sizes and their uncertainty (Confidence limits)</a:t>
            </a:r>
          </a:p>
          <a:p>
            <a:r>
              <a:rPr lang="en-US" dirty="0"/>
              <a:t>Visualizing uncertainty in shape plots</a:t>
            </a:r>
          </a:p>
          <a:p>
            <a:r>
              <a:rPr lang="en-US" dirty="0"/>
              <a:t> Regularization of effects</a:t>
            </a:r>
          </a:p>
          <a:p>
            <a:r>
              <a:rPr lang="en-US" dirty="0"/>
              <a:t> Appropriate ways of dealing with millions of genetic variants (GWAS, genome scans) associated with </a:t>
            </a:r>
            <a:r>
              <a:rPr lang="en-US"/>
              <a:t>GMM data.</a:t>
            </a:r>
          </a:p>
        </p:txBody>
      </p:sp>
    </p:spTree>
    <p:extLst>
      <p:ext uri="{BB962C8B-B14F-4D97-AF65-F5344CB8AC3E}">
        <p14:creationId xmlns:p14="http://schemas.microsoft.com/office/powerpoint/2010/main" val="274936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149</Words>
  <Application>Microsoft Macintosh PowerPoint</Application>
  <PresentationFormat>Widescreen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We use fruit fly (Drosophila) wing shape to study phenotypic evolution (using Genetics, Development and artificial selection)</vt:lpstr>
      <vt:lpstr>Studying genetic effects in nature and in the lab</vt:lpstr>
      <vt:lpstr>Methods to study epistasis (genetic interactions) for high dimensional phenotypes</vt:lpstr>
      <vt:lpstr>Evolution, Genetics and Development of sexual shape dimorphism</vt:lpstr>
      <vt:lpstr>What I obsess over (for GMM)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use fruit fly (Drosophila) wing shape to study phenotypic evolution (using Genetics,Development and artificial selection)</dc:title>
  <dc:creator>Dworkin, Ian</dc:creator>
  <cp:lastModifiedBy>Dworkin, Ian</cp:lastModifiedBy>
  <cp:revision>6</cp:revision>
  <dcterms:created xsi:type="dcterms:W3CDTF">2020-05-20T14:41:01Z</dcterms:created>
  <dcterms:modified xsi:type="dcterms:W3CDTF">2020-05-20T15:13:37Z</dcterms:modified>
</cp:coreProperties>
</file>